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11"/>
  </p:notesMasterIdLst>
  <p:handoutMasterIdLst>
    <p:handoutMasterId r:id="rId12"/>
  </p:handoutMasterIdLst>
  <p:sldIdLst>
    <p:sldId id="284" r:id="rId3"/>
    <p:sldId id="291" r:id="rId4"/>
    <p:sldId id="292" r:id="rId5"/>
    <p:sldId id="293" r:id="rId6"/>
    <p:sldId id="288" r:id="rId7"/>
    <p:sldId id="289" r:id="rId8"/>
    <p:sldId id="290" r:id="rId9"/>
    <p:sldId id="283" r:id="rId10"/>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94660"/>
  </p:normalViewPr>
  <p:slideViewPr>
    <p:cSldViewPr snapToGrid="0">
      <p:cViewPr varScale="1">
        <p:scale>
          <a:sx n="71" d="100"/>
          <a:sy n="71" d="100"/>
        </p:scale>
        <p:origin x="282"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1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F7449B-F29A-4338-BDA4-D3DB559FBF44}" type="datetimeFigureOut">
              <a:rPr lang="es-UY" smtClean="0"/>
              <a:t>13/12/2023</a:t>
            </a:fld>
            <a:endParaRPr lang="es-UY"/>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AC5E8-DDF3-4C92-AA13-D9515FE2D7EE}" type="slidenum">
              <a:rPr lang="es-UY" smtClean="0"/>
              <a:t>‹Nº›</a:t>
            </a:fld>
            <a:endParaRPr lang="es-UY"/>
          </a:p>
        </p:txBody>
      </p:sp>
    </p:spTree>
    <p:extLst>
      <p:ext uri="{BB962C8B-B14F-4D97-AF65-F5344CB8AC3E}">
        <p14:creationId xmlns:p14="http://schemas.microsoft.com/office/powerpoint/2010/main" val="2884738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23110-A4D5-4E25-9C1A-3E805282EA83}" type="datetimeFigureOut">
              <a:rPr lang="es-419" smtClean="0"/>
              <a:t>13/12/2023</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315D0-B678-4602-A9A4-6B71771A1ED4}" type="slidenum">
              <a:rPr lang="es-419" smtClean="0"/>
              <a:t>‹Nº›</a:t>
            </a:fld>
            <a:endParaRPr lang="es-419"/>
          </a:p>
        </p:txBody>
      </p:sp>
    </p:spTree>
    <p:extLst>
      <p:ext uri="{BB962C8B-B14F-4D97-AF65-F5344CB8AC3E}">
        <p14:creationId xmlns:p14="http://schemas.microsoft.com/office/powerpoint/2010/main" val="995340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a:xfrm>
            <a:off x="1371600" y="4323845"/>
            <a:ext cx="6400800" cy="365125"/>
          </a:xfrm>
        </p:spPr>
        <p:txBody>
          <a:bodyPr/>
          <a:lstStyle/>
          <a:p>
            <a:endParaRPr lang="es-UY"/>
          </a:p>
        </p:txBody>
      </p:sp>
      <p:sp>
        <p:nvSpPr>
          <p:cNvPr id="6" name="Slide Number Placeholder 5"/>
          <p:cNvSpPr>
            <a:spLocks noGrp="1"/>
          </p:cNvSpPr>
          <p:nvPr>
            <p:ph type="sldNum" sz="quarter" idx="12"/>
          </p:nvPr>
        </p:nvSpPr>
        <p:spPr>
          <a:xfrm>
            <a:off x="8077200" y="1430866"/>
            <a:ext cx="2743200" cy="365125"/>
          </a:xfrm>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307996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2F0CD29-9641-4248-9576-032BF92BEDC2}" type="datetimeFigureOut">
              <a:rPr lang="es-UY" smtClean="0"/>
              <a:t>13/12/2023</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285056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F0CD29-9641-4248-9576-032BF92BEDC2}" type="datetimeFigureOut">
              <a:rPr lang="es-UY" smtClean="0"/>
              <a:t>13/12/2023</a:t>
            </a:fld>
            <a:endParaRPr lang="es-UY"/>
          </a:p>
        </p:txBody>
      </p:sp>
      <p:sp>
        <p:nvSpPr>
          <p:cNvPr id="6" name="Footer Placeholder 5"/>
          <p:cNvSpPr>
            <a:spLocks noGrp="1"/>
          </p:cNvSpPr>
          <p:nvPr>
            <p:ph type="ftr" sz="quarter" idx="11"/>
          </p:nvPr>
        </p:nvSpPr>
        <p:spPr>
          <a:xfrm>
            <a:off x="685800" y="379941"/>
            <a:ext cx="6991492" cy="365125"/>
          </a:xfrm>
        </p:spPr>
        <p:txBody>
          <a:bodyPr/>
          <a:lstStyle/>
          <a:p>
            <a:endParaRPr lang="es-UY"/>
          </a:p>
        </p:txBody>
      </p:sp>
      <p:sp>
        <p:nvSpPr>
          <p:cNvPr id="7" name="Slide Number Placeholder 6"/>
          <p:cNvSpPr>
            <a:spLocks noGrp="1"/>
          </p:cNvSpPr>
          <p:nvPr>
            <p:ph type="sldNum" sz="quarter" idx="12"/>
          </p:nvPr>
        </p:nvSpPr>
        <p:spPr>
          <a:xfrm>
            <a:off x="10862452" y="381000"/>
            <a:ext cx="643748" cy="365125"/>
          </a:xfrm>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1917923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F0CD29-9641-4248-9576-032BF92BEDC2}" type="datetimeFigureOut">
              <a:rPr lang="es-UY" smtClean="0"/>
              <a:t>13/12/2023</a:t>
            </a:fld>
            <a:endParaRPr lang="es-UY"/>
          </a:p>
        </p:txBody>
      </p:sp>
      <p:sp>
        <p:nvSpPr>
          <p:cNvPr id="6" name="Footer Placeholder 5"/>
          <p:cNvSpPr>
            <a:spLocks noGrp="1"/>
          </p:cNvSpPr>
          <p:nvPr>
            <p:ph type="ftr" sz="quarter" idx="11"/>
          </p:nvPr>
        </p:nvSpPr>
        <p:spPr>
          <a:xfrm>
            <a:off x="685800" y="379941"/>
            <a:ext cx="6991492" cy="365125"/>
          </a:xfrm>
        </p:spPr>
        <p:txBody>
          <a:bodyPr/>
          <a:lstStyle/>
          <a:p>
            <a:endParaRPr lang="es-UY"/>
          </a:p>
        </p:txBody>
      </p:sp>
      <p:sp>
        <p:nvSpPr>
          <p:cNvPr id="7" name="Slide Number Placeholder 6"/>
          <p:cNvSpPr>
            <a:spLocks noGrp="1"/>
          </p:cNvSpPr>
          <p:nvPr>
            <p:ph type="sldNum" sz="quarter" idx="12"/>
          </p:nvPr>
        </p:nvSpPr>
        <p:spPr>
          <a:xfrm>
            <a:off x="10862452" y="381000"/>
            <a:ext cx="643748" cy="365125"/>
          </a:xfrm>
        </p:spPr>
        <p:txBody>
          <a:bodyPr/>
          <a:lstStyle/>
          <a:p>
            <a:fld id="{08D13E13-942B-4618-A237-61C193CFCF0B}" type="slidenum">
              <a:rPr lang="es-UY" smtClean="0"/>
              <a:t>‹Nº›</a:t>
            </a:fld>
            <a:endParaRPr lang="es-UY"/>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107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2F0CD29-9641-4248-9576-032BF92BEDC2}" type="datetimeFigureOut">
              <a:rPr lang="es-UY" smtClean="0"/>
              <a:t>13/12/2023</a:t>
            </a:fld>
            <a:endParaRPr lang="es-UY"/>
          </a:p>
        </p:txBody>
      </p:sp>
      <p:sp>
        <p:nvSpPr>
          <p:cNvPr id="6" name="Footer Placeholder 5"/>
          <p:cNvSpPr>
            <a:spLocks noGrp="1"/>
          </p:cNvSpPr>
          <p:nvPr>
            <p:ph type="ftr" sz="quarter" idx="11"/>
          </p:nvPr>
        </p:nvSpPr>
        <p:spPr>
          <a:xfrm>
            <a:off x="685800" y="378883"/>
            <a:ext cx="6991492" cy="365125"/>
          </a:xfrm>
        </p:spPr>
        <p:txBody>
          <a:bodyPr/>
          <a:lstStyle/>
          <a:p>
            <a:endParaRPr lang="es-UY"/>
          </a:p>
        </p:txBody>
      </p:sp>
      <p:sp>
        <p:nvSpPr>
          <p:cNvPr id="7" name="Slide Number Placeholder 6"/>
          <p:cNvSpPr>
            <a:spLocks noGrp="1"/>
          </p:cNvSpPr>
          <p:nvPr>
            <p:ph type="sldNum" sz="quarter" idx="12"/>
          </p:nvPr>
        </p:nvSpPr>
        <p:spPr>
          <a:xfrm>
            <a:off x="10862452" y="381000"/>
            <a:ext cx="643748" cy="365125"/>
          </a:xfrm>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1276984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82F0CD29-9641-4248-9576-032BF92BEDC2}" type="datetimeFigureOut">
              <a:rPr lang="es-UY" smtClean="0"/>
              <a:t>13/12/2023</a:t>
            </a:fld>
            <a:endParaRPr lang="es-UY"/>
          </a:p>
        </p:txBody>
      </p:sp>
      <p:sp>
        <p:nvSpPr>
          <p:cNvPr id="4" name="Footer Placeholder 3"/>
          <p:cNvSpPr>
            <a:spLocks noGrp="1"/>
          </p:cNvSpPr>
          <p:nvPr>
            <p:ph type="ftr" sz="quarter" idx="11"/>
          </p:nvPr>
        </p:nvSpPr>
        <p:spPr/>
        <p:txBody>
          <a:bodyPr/>
          <a:lstStyle/>
          <a:p>
            <a:endParaRPr lang="es-UY"/>
          </a:p>
        </p:txBody>
      </p:sp>
      <p:sp>
        <p:nvSpPr>
          <p:cNvPr id="5" name="Slide Number Placeholder 4"/>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295204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82F0CD29-9641-4248-9576-032BF92BEDC2}" type="datetimeFigureOut">
              <a:rPr lang="es-UY" smtClean="0"/>
              <a:t>13/12/2023</a:t>
            </a:fld>
            <a:endParaRPr lang="es-UY"/>
          </a:p>
        </p:txBody>
      </p:sp>
      <p:sp>
        <p:nvSpPr>
          <p:cNvPr id="4" name="Footer Placeholder 3"/>
          <p:cNvSpPr>
            <a:spLocks noGrp="1"/>
          </p:cNvSpPr>
          <p:nvPr>
            <p:ph type="ftr" sz="quarter" idx="11"/>
          </p:nvPr>
        </p:nvSpPr>
        <p:spPr/>
        <p:txBody>
          <a:bodyPr/>
          <a:lstStyle/>
          <a:p>
            <a:endParaRPr lang="es-UY"/>
          </a:p>
        </p:txBody>
      </p:sp>
      <p:sp>
        <p:nvSpPr>
          <p:cNvPr id="5" name="Slide Number Placeholder 4"/>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151444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32537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a:xfrm>
            <a:off x="685800" y="381000"/>
            <a:ext cx="6991492" cy="365125"/>
          </a:xfrm>
        </p:spPr>
        <p:txBody>
          <a:bodyPr/>
          <a:lstStyle/>
          <a:p>
            <a:endParaRPr lang="es-UY"/>
          </a:p>
        </p:txBody>
      </p:sp>
      <p:sp>
        <p:nvSpPr>
          <p:cNvPr id="6" name="Slide Number Placeholder 5"/>
          <p:cNvSpPr>
            <a:spLocks noGrp="1"/>
          </p:cNvSpPr>
          <p:nvPr>
            <p:ph type="sldNum" sz="quarter" idx="12"/>
          </p:nvPr>
        </p:nvSpPr>
        <p:spPr>
          <a:xfrm>
            <a:off x="10862452" y="381000"/>
            <a:ext cx="643748" cy="365125"/>
          </a:xfrm>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301623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506317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236500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65243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2095479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2F0CD29-9641-4248-9576-032BF92BEDC2}" type="datetimeFigureOut">
              <a:rPr lang="es-UY" smtClean="0"/>
              <a:t>13/12/2023</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3977995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2F0CD29-9641-4248-9576-032BF92BEDC2}" type="datetimeFigureOut">
              <a:rPr lang="es-UY" smtClean="0"/>
              <a:t>13/12/2023</a:t>
            </a:fld>
            <a:endParaRPr lang="es-UY"/>
          </a:p>
        </p:txBody>
      </p:sp>
      <p:sp>
        <p:nvSpPr>
          <p:cNvPr id="8" name="Footer Placeholder 7"/>
          <p:cNvSpPr>
            <a:spLocks noGrp="1"/>
          </p:cNvSpPr>
          <p:nvPr>
            <p:ph type="ftr" sz="quarter" idx="11"/>
          </p:nvPr>
        </p:nvSpPr>
        <p:spPr/>
        <p:txBody>
          <a:bodyPr/>
          <a:lstStyle/>
          <a:p>
            <a:endParaRPr lang="es-UY"/>
          </a:p>
        </p:txBody>
      </p:sp>
      <p:sp>
        <p:nvSpPr>
          <p:cNvPr id="9" name="Slide Number Placeholder 8"/>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4181381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3"/>
          <p:cNvSpPr>
            <a:spLocks noGrp="1"/>
          </p:cNvSpPr>
          <p:nvPr>
            <p:ph type="ftr" sz="quarter" idx="11"/>
          </p:nvPr>
        </p:nvSpPr>
        <p:spPr/>
        <p:txBody>
          <a:bodyPr/>
          <a:lstStyle/>
          <a:p>
            <a:endParaRPr lang="es-UY"/>
          </a:p>
        </p:txBody>
      </p:sp>
      <p:sp>
        <p:nvSpPr>
          <p:cNvPr id="6" name="Slide Number Placeholder 4"/>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103501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2"/>
          <p:cNvSpPr>
            <a:spLocks noGrp="1"/>
          </p:cNvSpPr>
          <p:nvPr>
            <p:ph type="ftr" sz="quarter" idx="11"/>
          </p:nvPr>
        </p:nvSpPr>
        <p:spPr/>
        <p:txBody>
          <a:bodyPr/>
          <a:lstStyle/>
          <a:p>
            <a:endParaRPr lang="es-UY"/>
          </a:p>
        </p:txBody>
      </p:sp>
      <p:sp>
        <p:nvSpPr>
          <p:cNvPr id="6" name="Slide Number Placeholder 3"/>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175971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5"/>
          <p:cNvSpPr>
            <a:spLocks noGrp="1"/>
          </p:cNvSpPr>
          <p:nvPr>
            <p:ph type="ftr" sz="quarter" idx="11"/>
          </p:nvPr>
        </p:nvSpPr>
        <p:spPr/>
        <p:txBody>
          <a:bodyPr/>
          <a:lstStyle/>
          <a:p>
            <a:endParaRPr lang="es-UY"/>
          </a:p>
        </p:txBody>
      </p:sp>
      <p:sp>
        <p:nvSpPr>
          <p:cNvPr id="6" name="Slide Number Placeholder 6"/>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728527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2F0CD29-9641-4248-9576-032BF92BEDC2}" type="datetimeFigureOut">
              <a:rPr lang="es-UY" smtClean="0"/>
              <a:t>13/12/2023</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2952068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2F0CD29-9641-4248-9576-032BF92BEDC2}" type="datetimeFigureOut">
              <a:rPr lang="es-UY" smtClean="0"/>
              <a:t>13/12/2023</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1841294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116725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08D13E13-942B-4618-A237-61C193CFCF0B}" type="slidenum">
              <a:rPr lang="es-UY" smtClean="0"/>
              <a:t>‹Nº›</a:t>
            </a:fld>
            <a:endParaRPr lang="es-UY"/>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2054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a:xfrm>
            <a:off x="685800" y="381001"/>
            <a:ext cx="6991492" cy="364065"/>
          </a:xfrm>
        </p:spPr>
        <p:txBody>
          <a:bodyPr/>
          <a:lstStyle/>
          <a:p>
            <a:endParaRPr lang="es-UY"/>
          </a:p>
        </p:txBody>
      </p:sp>
      <p:sp>
        <p:nvSpPr>
          <p:cNvPr id="6" name="Slide Number Placeholder 5"/>
          <p:cNvSpPr>
            <a:spLocks noGrp="1"/>
          </p:cNvSpPr>
          <p:nvPr>
            <p:ph type="sldNum" sz="quarter" idx="12"/>
          </p:nvPr>
        </p:nvSpPr>
        <p:spPr>
          <a:xfrm>
            <a:off x="10862452" y="381000"/>
            <a:ext cx="643748" cy="365125"/>
          </a:xfrm>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820459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309082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2F0CD29-9641-4248-9576-032BF92BEDC2}" type="datetimeFigureOut">
              <a:rPr lang="es-UY" smtClean="0"/>
              <a:t>13/12/2023</a:t>
            </a:fld>
            <a:endParaRPr lang="es-UY"/>
          </a:p>
        </p:txBody>
      </p:sp>
      <p:sp>
        <p:nvSpPr>
          <p:cNvPr id="4"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2468201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2F0CD29-9641-4248-9576-032BF92BEDC2}" type="datetimeFigureOut">
              <a:rPr lang="es-UY" smtClean="0"/>
              <a:t>13/12/2023</a:t>
            </a:fld>
            <a:endParaRPr lang="es-UY"/>
          </a:p>
        </p:txBody>
      </p:sp>
      <p:sp>
        <p:nvSpPr>
          <p:cNvPr id="4"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1946961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2188190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0CD29-9641-4248-9576-032BF92BEDC2}" type="datetimeFigureOut">
              <a:rPr lang="es-UY" smtClean="0"/>
              <a:t>13/12/2023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317802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2F0CD29-9641-4248-9576-032BF92BEDC2}" type="datetimeFigureOut">
              <a:rPr lang="es-UY" smtClean="0"/>
              <a:t>13/12/2023</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40232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2F0CD29-9641-4248-9576-032BF92BEDC2}" type="datetimeFigureOut">
              <a:rPr lang="es-UY" smtClean="0"/>
              <a:t>13/12/2023</a:t>
            </a:fld>
            <a:endParaRPr lang="es-UY"/>
          </a:p>
        </p:txBody>
      </p:sp>
      <p:sp>
        <p:nvSpPr>
          <p:cNvPr id="8" name="Footer Placeholder 7"/>
          <p:cNvSpPr>
            <a:spLocks noGrp="1"/>
          </p:cNvSpPr>
          <p:nvPr>
            <p:ph type="ftr" sz="quarter" idx="11"/>
          </p:nvPr>
        </p:nvSpPr>
        <p:spPr/>
        <p:txBody>
          <a:bodyPr/>
          <a:lstStyle/>
          <a:p>
            <a:endParaRPr lang="es-UY"/>
          </a:p>
        </p:txBody>
      </p:sp>
      <p:sp>
        <p:nvSpPr>
          <p:cNvPr id="9" name="Slide Number Placeholder 8"/>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101645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2F0CD29-9641-4248-9576-032BF92BEDC2}" type="datetimeFigureOut">
              <a:rPr lang="es-UY" smtClean="0"/>
              <a:t>13/12/2023</a:t>
            </a:fld>
            <a:endParaRPr lang="es-UY"/>
          </a:p>
        </p:txBody>
      </p:sp>
      <p:sp>
        <p:nvSpPr>
          <p:cNvPr id="4" name="Footer Placeholder 3"/>
          <p:cNvSpPr>
            <a:spLocks noGrp="1"/>
          </p:cNvSpPr>
          <p:nvPr>
            <p:ph type="ftr" sz="quarter" idx="11"/>
          </p:nvPr>
        </p:nvSpPr>
        <p:spPr/>
        <p:txBody>
          <a:bodyPr/>
          <a:lstStyle/>
          <a:p>
            <a:endParaRPr lang="es-UY"/>
          </a:p>
        </p:txBody>
      </p:sp>
      <p:sp>
        <p:nvSpPr>
          <p:cNvPr id="5" name="Slide Number Placeholder 4"/>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145815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0CD29-9641-4248-9576-032BF92BEDC2}" type="datetimeFigureOut">
              <a:rPr lang="es-UY" smtClean="0"/>
              <a:t>13/12/2023</a:t>
            </a:fld>
            <a:endParaRPr lang="es-UY"/>
          </a:p>
        </p:txBody>
      </p:sp>
      <p:sp>
        <p:nvSpPr>
          <p:cNvPr id="3" name="Footer Placeholder 2"/>
          <p:cNvSpPr>
            <a:spLocks noGrp="1"/>
          </p:cNvSpPr>
          <p:nvPr>
            <p:ph type="ftr" sz="quarter" idx="11"/>
          </p:nvPr>
        </p:nvSpPr>
        <p:spPr/>
        <p:txBody>
          <a:bodyPr/>
          <a:lstStyle/>
          <a:p>
            <a:endParaRPr lang="es-UY"/>
          </a:p>
        </p:txBody>
      </p:sp>
      <p:sp>
        <p:nvSpPr>
          <p:cNvPr id="4" name="Slide Number Placeholder 3"/>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376931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2F0CD29-9641-4248-9576-032BF92BEDC2}" type="datetimeFigureOut">
              <a:rPr lang="es-UY" smtClean="0"/>
              <a:t>13/12/2023</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356192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2F0CD29-9641-4248-9576-032BF92BEDC2}" type="datetimeFigureOut">
              <a:rPr lang="es-UY" smtClean="0"/>
              <a:t>13/12/2023</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08D13E13-942B-4618-A237-61C193CFCF0B}" type="slidenum">
              <a:rPr lang="es-UY" smtClean="0"/>
              <a:t>‹Nº›</a:t>
            </a:fld>
            <a:endParaRPr lang="es-UY"/>
          </a:p>
        </p:txBody>
      </p:sp>
    </p:spTree>
    <p:extLst>
      <p:ext uri="{BB962C8B-B14F-4D97-AF65-F5344CB8AC3E}">
        <p14:creationId xmlns:p14="http://schemas.microsoft.com/office/powerpoint/2010/main" val="340342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6.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2F0CD29-9641-4248-9576-032BF92BEDC2}" type="datetimeFigureOut">
              <a:rPr lang="es-UY" smtClean="0"/>
              <a:t>13/12/2023</a:t>
            </a:fld>
            <a:endParaRPr lang="es-UY"/>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UY"/>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D13E13-942B-4618-A237-61C193CFCF0B}" type="slidenum">
              <a:rPr lang="es-UY" smtClean="0"/>
              <a:t>‹Nº›</a:t>
            </a:fld>
            <a:endParaRPr lang="es-UY"/>
          </a:p>
        </p:txBody>
      </p:sp>
    </p:spTree>
    <p:extLst>
      <p:ext uri="{BB962C8B-B14F-4D97-AF65-F5344CB8AC3E}">
        <p14:creationId xmlns:p14="http://schemas.microsoft.com/office/powerpoint/2010/main" val="15569941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2F0CD29-9641-4248-9576-032BF92BEDC2}" type="datetimeFigureOut">
              <a:rPr lang="es-UY" smtClean="0"/>
              <a:t>13/12/2023</a:t>
            </a:fld>
            <a:endParaRPr lang="es-UY"/>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UY"/>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8D13E13-942B-4618-A237-61C193CFCF0B}" type="slidenum">
              <a:rPr lang="es-UY" smtClean="0"/>
              <a:t>‹Nº›</a:t>
            </a:fld>
            <a:endParaRPr lang="es-UY"/>
          </a:p>
        </p:txBody>
      </p:sp>
    </p:spTree>
    <p:extLst>
      <p:ext uri="{BB962C8B-B14F-4D97-AF65-F5344CB8AC3E}">
        <p14:creationId xmlns:p14="http://schemas.microsoft.com/office/powerpoint/2010/main" val="354521872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9.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1"/>
          <p:cNvSpPr txBox="1"/>
          <p:nvPr/>
        </p:nvSpPr>
        <p:spPr>
          <a:xfrm>
            <a:off x="1967060" y="1056725"/>
            <a:ext cx="8257880" cy="707886"/>
          </a:xfrm>
          <a:prstGeom prst="rect">
            <a:avLst/>
          </a:prstGeom>
          <a:noFill/>
        </p:spPr>
        <p:txBody>
          <a:bodyPr wrap="square" rtlCol="0">
            <a:spAutoFit/>
          </a:bodyPr>
          <a:lstStyle/>
          <a:p>
            <a:pPr algn="ctr"/>
            <a:r>
              <a:rPr lang="es-UY" sz="4000" dirty="0" smtClean="0">
                <a:latin typeface="+mj-lt"/>
              </a:rPr>
              <a:t>Comparativo de Tarifas</a:t>
            </a:r>
          </a:p>
        </p:txBody>
      </p:sp>
      <p:sp>
        <p:nvSpPr>
          <p:cNvPr id="4" name="CuadroTexto 3"/>
          <p:cNvSpPr txBox="1"/>
          <p:nvPr/>
        </p:nvSpPr>
        <p:spPr>
          <a:xfrm>
            <a:off x="1967060" y="4285764"/>
            <a:ext cx="8257880" cy="584775"/>
          </a:xfrm>
          <a:prstGeom prst="rect">
            <a:avLst/>
          </a:prstGeom>
          <a:noFill/>
        </p:spPr>
        <p:txBody>
          <a:bodyPr wrap="square" rtlCol="0">
            <a:spAutoFit/>
          </a:bodyPr>
          <a:lstStyle/>
          <a:p>
            <a:pPr algn="ctr"/>
            <a:r>
              <a:rPr lang="es-UY" sz="3200" dirty="0" smtClean="0">
                <a:latin typeface="+mj-lt"/>
              </a:rPr>
              <a:t>Metodología</a:t>
            </a:r>
          </a:p>
        </p:txBody>
      </p:sp>
      <p:pic>
        <p:nvPicPr>
          <p:cNvPr id="3" name="Imagen 2"/>
          <p:cNvPicPr>
            <a:picLocks noChangeAspect="1"/>
          </p:cNvPicPr>
          <p:nvPr/>
        </p:nvPicPr>
        <p:blipFill>
          <a:blip r:embed="rId3"/>
          <a:stretch>
            <a:fillRect/>
          </a:stretch>
        </p:blipFill>
        <p:spPr>
          <a:xfrm>
            <a:off x="5218100" y="4922969"/>
            <a:ext cx="1755800" cy="688908"/>
          </a:xfrm>
          <a:prstGeom prst="rect">
            <a:avLst/>
          </a:prstGeom>
        </p:spPr>
      </p:pic>
    </p:spTree>
    <p:extLst>
      <p:ext uri="{BB962C8B-B14F-4D97-AF65-F5344CB8AC3E}">
        <p14:creationId xmlns:p14="http://schemas.microsoft.com/office/powerpoint/2010/main" val="32145234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Rectángulo 4"/>
          <p:cNvSpPr/>
          <p:nvPr/>
        </p:nvSpPr>
        <p:spPr>
          <a:xfrm>
            <a:off x="1245326" y="1283337"/>
            <a:ext cx="9708423" cy="4524315"/>
          </a:xfrm>
          <a:prstGeom prst="rect">
            <a:avLst/>
          </a:prstGeom>
        </p:spPr>
        <p:txBody>
          <a:bodyPr wrap="square" numCol="2" spcCol="360000">
            <a:spAutoFit/>
          </a:bodyPr>
          <a:lstStyle/>
          <a:p>
            <a:pPr algn="just"/>
            <a:r>
              <a:rPr lang="es-ES" dirty="0">
                <a:latin typeface="Calibri Light" panose="020F0302020204030204" pitchFamily="34" charset="0"/>
                <a:cs typeface="Calibri Light" panose="020F0302020204030204" pitchFamily="34" charset="0"/>
              </a:rPr>
              <a:t>La comparación de tarifas de energía eléctrica entre distintos países suele ser un tema controversial. Este aspecto radica en la dificultad que presenta poder elaborar dicha comparación. </a:t>
            </a:r>
          </a:p>
          <a:p>
            <a:pPr algn="just"/>
            <a:r>
              <a:rPr lang="es-ES" dirty="0">
                <a:latin typeface="Calibri Light" panose="020F0302020204030204" pitchFamily="34" charset="0"/>
                <a:cs typeface="Calibri Light" panose="020F0302020204030204" pitchFamily="34" charset="0"/>
              </a:rPr>
              <a:t>Diferentes aspectos, algunos más intuitivos</a:t>
            </a:r>
            <a:r>
              <a:rPr lang="es-ES" dirty="0" smtClean="0">
                <a:latin typeface="Calibri Light" panose="020F0302020204030204" pitchFamily="34" charset="0"/>
                <a:cs typeface="Calibri Light" panose="020F0302020204030204" pitchFamily="34" charset="0"/>
              </a:rPr>
              <a:t>, como la </a:t>
            </a:r>
            <a:r>
              <a:rPr lang="es-ES" dirty="0">
                <a:latin typeface="Calibri Light" panose="020F0302020204030204" pitchFamily="34" charset="0"/>
                <a:cs typeface="Calibri Light" panose="020F0302020204030204" pitchFamily="34" charset="0"/>
              </a:rPr>
              <a:t>densidad de clientes y otros no tanto, como la tipología de clientes o las definiciones de políticas económicas y/o sociales, entre otros, juegan roles fundamentales a la hora de determinar el precio que pagan los consumidores por la misma cantidad de energía suministrada en cada uno de los países. </a:t>
            </a:r>
            <a:r>
              <a:rPr lang="es-ES" dirty="0" smtClean="0">
                <a:latin typeface="Calibri Light" panose="020F0302020204030204" pitchFamily="34" charset="0"/>
                <a:cs typeface="Calibri Light" panose="020F0302020204030204" pitchFamily="34" charset="0"/>
              </a:rPr>
              <a:t> </a:t>
            </a:r>
          </a:p>
          <a:p>
            <a:pPr algn="just"/>
            <a:endParaRPr lang="es-ES" dirty="0">
              <a:latin typeface="Calibri Light" panose="020F0302020204030204" pitchFamily="34" charset="0"/>
              <a:cs typeface="Calibri Light" panose="020F0302020204030204" pitchFamily="34" charset="0"/>
            </a:endParaRPr>
          </a:p>
          <a:p>
            <a:pPr algn="just"/>
            <a:r>
              <a:rPr lang="es-ES" dirty="0" smtClean="0">
                <a:latin typeface="Calibri Light" panose="020F0302020204030204" pitchFamily="34" charset="0"/>
                <a:cs typeface="Calibri Light" panose="020F0302020204030204" pitchFamily="34" charset="0"/>
              </a:rPr>
              <a:t>Para </a:t>
            </a:r>
            <a:r>
              <a:rPr lang="es-ES" dirty="0">
                <a:latin typeface="Calibri Light" panose="020F0302020204030204" pitchFamily="34" charset="0"/>
                <a:cs typeface="Calibri Light" panose="020F0302020204030204" pitchFamily="34" charset="0"/>
              </a:rPr>
              <a:t>realizar un análisis que permita compensar resultados parciales </a:t>
            </a:r>
            <a:r>
              <a:rPr lang="es-ES" dirty="0" smtClean="0">
                <a:latin typeface="Calibri Light" panose="020F0302020204030204" pitchFamily="34" charset="0"/>
                <a:cs typeface="Calibri Light" panose="020F0302020204030204" pitchFamily="34" charset="0"/>
              </a:rPr>
              <a:t>que pudieran </a:t>
            </a:r>
            <a:r>
              <a:rPr lang="es-ES" dirty="0">
                <a:latin typeface="Calibri Light" panose="020F0302020204030204" pitchFamily="34" charset="0"/>
                <a:cs typeface="Calibri Light" panose="020F0302020204030204" pitchFamily="34" charset="0"/>
              </a:rPr>
              <a:t>distorsionar la comparación tarifaria, los estudios más sólidos utilizan más de una Cuenta Tipo por sector y, de ser posible, varias empresas por país. </a:t>
            </a:r>
            <a:r>
              <a:rPr lang="es-ES" dirty="0" smtClean="0">
                <a:latin typeface="Calibri Light" panose="020F0302020204030204" pitchFamily="34" charset="0"/>
                <a:cs typeface="Calibri Light" panose="020F0302020204030204" pitchFamily="34" charset="0"/>
              </a:rPr>
              <a:t>En esta comparación bimestral, se consideran, además de UTE, 7 empresas de la región (con 10 pliegos tarifarios), definiéndose 3 </a:t>
            </a:r>
            <a:r>
              <a:rPr lang="es-ES" dirty="0">
                <a:latin typeface="Calibri Light" panose="020F0302020204030204" pitchFamily="34" charset="0"/>
                <a:cs typeface="Calibri Light" panose="020F0302020204030204" pitchFamily="34" charset="0"/>
              </a:rPr>
              <a:t>C</a:t>
            </a:r>
            <a:r>
              <a:rPr lang="es-ES" dirty="0" smtClean="0">
                <a:latin typeface="Calibri Light" panose="020F0302020204030204" pitchFamily="34" charset="0"/>
                <a:cs typeface="Calibri Light" panose="020F0302020204030204" pitchFamily="34" charset="0"/>
              </a:rPr>
              <a:t>uentas </a:t>
            </a:r>
            <a:r>
              <a:rPr lang="es-ES" dirty="0">
                <a:latin typeface="Calibri Light" panose="020F0302020204030204" pitchFamily="34" charset="0"/>
                <a:cs typeface="Calibri Light" panose="020F0302020204030204" pitchFamily="34" charset="0"/>
              </a:rPr>
              <a:t>T</a:t>
            </a:r>
            <a:r>
              <a:rPr lang="es-ES" dirty="0" smtClean="0">
                <a:latin typeface="Calibri Light" panose="020F0302020204030204" pitchFamily="34" charset="0"/>
                <a:cs typeface="Calibri Light" panose="020F0302020204030204" pitchFamily="34" charset="0"/>
              </a:rPr>
              <a:t>ipo Residenciales y 5 Cuentas </a:t>
            </a:r>
            <a:r>
              <a:rPr lang="es-ES" dirty="0">
                <a:latin typeface="Calibri Light" panose="020F0302020204030204" pitchFamily="34" charset="0"/>
                <a:cs typeface="Calibri Light" panose="020F0302020204030204" pitchFamily="34" charset="0"/>
              </a:rPr>
              <a:t>T</a:t>
            </a:r>
            <a:r>
              <a:rPr lang="es-ES" dirty="0" smtClean="0">
                <a:latin typeface="Calibri Light" panose="020F0302020204030204" pitchFamily="34" charset="0"/>
                <a:cs typeface="Calibri Light" panose="020F0302020204030204" pitchFamily="34" charset="0"/>
              </a:rPr>
              <a:t>ipo No Residenciales. </a:t>
            </a:r>
          </a:p>
          <a:p>
            <a:pPr algn="just"/>
            <a:endParaRPr lang="es-ES" dirty="0">
              <a:latin typeface="Calibri Light" panose="020F0302020204030204" pitchFamily="34" charset="0"/>
              <a:cs typeface="Calibri Light" panose="020F0302020204030204" pitchFamily="34" charset="0"/>
            </a:endParaRPr>
          </a:p>
          <a:p>
            <a:pPr algn="just"/>
            <a:r>
              <a:rPr lang="es-ES" dirty="0" smtClean="0">
                <a:latin typeface="Calibri Light" panose="020F0302020204030204" pitchFamily="34" charset="0"/>
                <a:cs typeface="Calibri Light" panose="020F0302020204030204" pitchFamily="34" charset="0"/>
              </a:rPr>
              <a:t>Se realiza una comparación en dólares corrientes y otra en Paridad de Poder </a:t>
            </a:r>
            <a:r>
              <a:rPr lang="es-ES" dirty="0">
                <a:latin typeface="Calibri Light" panose="020F0302020204030204" pitchFamily="34" charset="0"/>
                <a:cs typeface="Calibri Light" panose="020F0302020204030204" pitchFamily="34" charset="0"/>
              </a:rPr>
              <a:t>A</a:t>
            </a:r>
            <a:r>
              <a:rPr lang="es-ES" dirty="0" smtClean="0">
                <a:latin typeface="Calibri Light" panose="020F0302020204030204" pitchFamily="34" charset="0"/>
                <a:cs typeface="Calibri Light" panose="020F0302020204030204" pitchFamily="34" charset="0"/>
              </a:rPr>
              <a:t>dquisitivo (PPA).</a:t>
            </a:r>
          </a:p>
          <a:p>
            <a:pPr algn="just"/>
            <a:endParaRPr lang="es-ES" dirty="0" smtClean="0">
              <a:latin typeface="Calibri Light" panose="020F0302020204030204" pitchFamily="34" charset="0"/>
              <a:cs typeface="Calibri Light" panose="020F0302020204030204" pitchFamily="34" charset="0"/>
            </a:endParaRPr>
          </a:p>
        </p:txBody>
      </p:sp>
      <p:sp>
        <p:nvSpPr>
          <p:cNvPr id="6" name="CuadroTexto 5"/>
          <p:cNvSpPr txBox="1"/>
          <p:nvPr/>
        </p:nvSpPr>
        <p:spPr>
          <a:xfrm>
            <a:off x="1967060" y="581235"/>
            <a:ext cx="8257880" cy="523220"/>
          </a:xfrm>
          <a:prstGeom prst="rect">
            <a:avLst/>
          </a:prstGeom>
          <a:noFill/>
        </p:spPr>
        <p:txBody>
          <a:bodyPr wrap="square" rtlCol="0">
            <a:spAutoFit/>
          </a:bodyPr>
          <a:lstStyle/>
          <a:p>
            <a:pPr algn="ctr"/>
            <a:r>
              <a:rPr lang="es-UY" sz="2800" dirty="0" smtClean="0">
                <a:latin typeface="+mj-lt"/>
              </a:rPr>
              <a:t>Consideraciones Previas</a:t>
            </a:r>
          </a:p>
        </p:txBody>
      </p:sp>
    </p:spTree>
    <p:extLst>
      <p:ext uri="{BB962C8B-B14F-4D97-AF65-F5344CB8AC3E}">
        <p14:creationId xmlns:p14="http://schemas.microsoft.com/office/powerpoint/2010/main" val="4126393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CuadroTexto 4"/>
          <p:cNvSpPr txBox="1"/>
          <p:nvPr/>
        </p:nvSpPr>
        <p:spPr>
          <a:xfrm>
            <a:off x="1967060" y="551039"/>
            <a:ext cx="8257880" cy="523220"/>
          </a:xfrm>
          <a:prstGeom prst="rect">
            <a:avLst/>
          </a:prstGeom>
          <a:noFill/>
        </p:spPr>
        <p:txBody>
          <a:bodyPr wrap="square" rtlCol="0">
            <a:spAutoFit/>
          </a:bodyPr>
          <a:lstStyle/>
          <a:p>
            <a:pPr algn="ctr"/>
            <a:r>
              <a:rPr lang="es-UY" sz="2800" dirty="0" smtClean="0">
                <a:latin typeface="+mj-lt"/>
              </a:rPr>
              <a:t>Cuentas Tipo</a:t>
            </a:r>
          </a:p>
        </p:txBody>
      </p:sp>
      <p:pic>
        <p:nvPicPr>
          <p:cNvPr id="2" name="Imagen 1"/>
          <p:cNvPicPr>
            <a:picLocks noChangeAspect="1"/>
          </p:cNvPicPr>
          <p:nvPr/>
        </p:nvPicPr>
        <p:blipFill>
          <a:blip r:embed="rId3"/>
          <a:stretch>
            <a:fillRect/>
          </a:stretch>
        </p:blipFill>
        <p:spPr>
          <a:xfrm>
            <a:off x="1604852" y="843129"/>
            <a:ext cx="9876376" cy="5889246"/>
          </a:xfrm>
          <a:prstGeom prst="rect">
            <a:avLst/>
          </a:prstGeom>
        </p:spPr>
      </p:pic>
    </p:spTree>
    <p:extLst>
      <p:ext uri="{BB962C8B-B14F-4D97-AF65-F5344CB8AC3E}">
        <p14:creationId xmlns:p14="http://schemas.microsoft.com/office/powerpoint/2010/main" val="4151129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4106" y="1227909"/>
            <a:ext cx="11483788" cy="5235645"/>
          </a:xfrm>
        </p:spPr>
        <p:txBody>
          <a:bodyPr numCol="2" spcCol="540000">
            <a:noAutofit/>
          </a:bodyPr>
          <a:lstStyle/>
          <a:p>
            <a:pPr marL="268288" indent="0" algn="just" defTabSz="441325">
              <a:buNone/>
              <a:tabLst>
                <a:tab pos="4644000" algn="l"/>
                <a:tab pos="5378400" algn="l"/>
              </a:tabLst>
            </a:pPr>
            <a:r>
              <a:rPr lang="es-ES" sz="1500" dirty="0" smtClean="0">
                <a:latin typeface="Calibri Light" panose="020F0302020204030204" pitchFamily="34" charset="0"/>
                <a:cs typeface="Calibri Light" panose="020F0302020204030204" pitchFamily="34" charset="0"/>
              </a:rPr>
              <a:t>La </a:t>
            </a:r>
            <a:r>
              <a:rPr lang="es-ES" sz="1500" dirty="0">
                <a:latin typeface="Calibri Light" panose="020F0302020204030204" pitchFamily="34" charset="0"/>
                <a:cs typeface="Calibri Light" panose="020F0302020204030204" pitchFamily="34" charset="0"/>
              </a:rPr>
              <a:t>heterogeneidad en las características de las empresas de distribución de energía eléctrica entre países e incluso dentro de un mismo territorio, hace necesaria la adopción de una serie de criterios al momento de seleccionar las empresas para incluir en la comparación</a:t>
            </a:r>
            <a:r>
              <a:rPr lang="es-ES" sz="1500" dirty="0" smtClean="0">
                <a:latin typeface="Calibri Light" panose="020F0302020204030204" pitchFamily="34" charset="0"/>
                <a:cs typeface="Calibri Light" panose="020F0302020204030204" pitchFamily="34" charset="0"/>
              </a:rPr>
              <a:t>.</a:t>
            </a:r>
          </a:p>
          <a:p>
            <a:pPr marL="268288" indent="0" algn="just" defTabSz="441325">
              <a:buNone/>
              <a:tabLst>
                <a:tab pos="4644000" algn="l"/>
                <a:tab pos="5378400" algn="l"/>
              </a:tabLst>
            </a:pPr>
            <a:r>
              <a:rPr lang="es-ES" sz="1500" dirty="0" smtClean="0">
                <a:latin typeface="Calibri Light" panose="020F0302020204030204" pitchFamily="34" charset="0"/>
                <a:cs typeface="Calibri Light" panose="020F0302020204030204" pitchFamily="34" charset="0"/>
              </a:rPr>
              <a:t>Se </a:t>
            </a:r>
            <a:r>
              <a:rPr lang="es-ES" sz="1500" dirty="0">
                <a:latin typeface="Calibri Light" panose="020F0302020204030204" pitchFamily="34" charset="0"/>
                <a:cs typeface="Calibri Light" panose="020F0302020204030204" pitchFamily="34" charset="0"/>
              </a:rPr>
              <a:t>realiza el análisis con empresas de Chile y Brasil cuya densidad de clientes, en general, es más próxima a la de UTE. No obstante, se observará </a:t>
            </a:r>
            <a:r>
              <a:rPr lang="es-ES" sz="1500" dirty="0" smtClean="0">
                <a:latin typeface="Calibri Light" panose="020F0302020204030204" pitchFamily="34" charset="0"/>
                <a:cs typeface="Calibri Light" panose="020F0302020204030204" pitchFamily="34" charset="0"/>
              </a:rPr>
              <a:t>que </a:t>
            </a:r>
            <a:r>
              <a:rPr lang="es-ES" sz="1500" dirty="0">
                <a:latin typeface="Calibri Light" panose="020F0302020204030204" pitchFamily="34" charset="0"/>
                <a:cs typeface="Calibri Light" panose="020F0302020204030204" pitchFamily="34" charset="0"/>
              </a:rPr>
              <a:t>en varias, como mínimo, se duplica esa densidad. Asimismo, dentro de éstas se ha tenido en cuenta aquellas donde la proporción de clientes residenciales es similar a la de UTE.</a:t>
            </a:r>
          </a:p>
          <a:p>
            <a:pPr marL="268288" indent="0" algn="just" defTabSz="441325">
              <a:buNone/>
              <a:tabLst>
                <a:tab pos="4644000" algn="l"/>
                <a:tab pos="5378400" algn="l"/>
              </a:tabLst>
            </a:pPr>
            <a:r>
              <a:rPr lang="es-ES" sz="1500" dirty="0">
                <a:latin typeface="Calibri Light" panose="020F0302020204030204" pitchFamily="34" charset="0"/>
                <a:cs typeface="Calibri Light" panose="020F0302020204030204" pitchFamily="34" charset="0"/>
              </a:rPr>
              <a:t>En lo que respecta a Brasil, se han seleccionado a CEMIG y COPEL, entre otras, porque además de cumplir con lo mencionado, son empresas verticalmente integradas.</a:t>
            </a:r>
          </a:p>
          <a:p>
            <a:pPr marL="268288" indent="0" algn="just" defTabSz="441325">
              <a:buNone/>
              <a:tabLst>
                <a:tab pos="4644000" algn="l"/>
                <a:tab pos="5378400" algn="l"/>
              </a:tabLst>
            </a:pPr>
            <a:r>
              <a:rPr lang="es-ES" sz="1500" dirty="0">
                <a:latin typeface="Calibri Light" panose="020F0302020204030204" pitchFamily="34" charset="0"/>
                <a:cs typeface="Calibri Light" panose="020F0302020204030204" pitchFamily="34" charset="0"/>
              </a:rPr>
              <a:t>En el caso de Chile, uno de los inconvenientes que presenta esta selección es que la representatividad se distorsiona en gran medida, por la alta concentración poblacional del país en la zona metropolitana. En este sentido, una de las empresas que se decidió seleccionar tiene características muy diferentes a las de UTE. Sin embargo, esta empresa distribuye el 43% de la energía total transada en el mercado regulado en Chile .Dado que las empresas utilizan diferentes pliegos de acuerdo a la Comuna donde se distribuya </a:t>
            </a:r>
            <a:r>
              <a:rPr lang="es-ES" sz="1500" dirty="0" smtClean="0">
                <a:latin typeface="Calibri Light" panose="020F0302020204030204" pitchFamily="34" charset="0"/>
                <a:cs typeface="Calibri Light" panose="020F0302020204030204" pitchFamily="34" charset="0"/>
              </a:rPr>
              <a:t>energía, </a:t>
            </a:r>
            <a:r>
              <a:rPr lang="es-ES" sz="1500" dirty="0">
                <a:latin typeface="Calibri Light" panose="020F0302020204030204" pitchFamily="34" charset="0"/>
                <a:cs typeface="Calibri Light" panose="020F0302020204030204" pitchFamily="34" charset="0"/>
              </a:rPr>
              <a:t>se relevaron dos pliegos de cada una: para las empresas </a:t>
            </a:r>
            <a:r>
              <a:rPr lang="es-ES" sz="1500" dirty="0" err="1">
                <a:latin typeface="Calibri Light" panose="020F0302020204030204" pitchFamily="34" charset="0"/>
                <a:cs typeface="Calibri Light" panose="020F0302020204030204" pitchFamily="34" charset="0"/>
              </a:rPr>
              <a:t>Chilquinta</a:t>
            </a:r>
            <a:r>
              <a:rPr lang="es-ES" sz="1500" dirty="0">
                <a:latin typeface="Calibri Light" panose="020F0302020204030204" pitchFamily="34" charset="0"/>
                <a:cs typeface="Calibri Light" panose="020F0302020204030204" pitchFamily="34" charset="0"/>
              </a:rPr>
              <a:t> y </a:t>
            </a:r>
            <a:r>
              <a:rPr lang="es-ES" sz="1500" dirty="0" err="1">
                <a:latin typeface="Calibri Light" panose="020F0302020204030204" pitchFamily="34" charset="0"/>
                <a:cs typeface="Calibri Light" panose="020F0302020204030204" pitchFamily="34" charset="0"/>
              </a:rPr>
              <a:t>Frontel</a:t>
            </a:r>
            <a:r>
              <a:rPr lang="es-ES" sz="1500" dirty="0">
                <a:latin typeface="Calibri Light" panose="020F0302020204030204" pitchFamily="34" charset="0"/>
                <a:cs typeface="Calibri Light" panose="020F0302020204030204" pitchFamily="34" charset="0"/>
              </a:rPr>
              <a:t> aquellos pliegos que se facturan en las zonas de mayor y menor densidad poblacional dentro de su área de </a:t>
            </a:r>
            <a:r>
              <a:rPr lang="es-ES" sz="1500" dirty="0" smtClean="0">
                <a:latin typeface="Calibri Light" panose="020F0302020204030204" pitchFamily="34" charset="0"/>
                <a:cs typeface="Calibri Light" panose="020F0302020204030204" pitchFamily="34" charset="0"/>
              </a:rPr>
              <a:t>concesión; </a:t>
            </a:r>
            <a:r>
              <a:rPr lang="es-ES" sz="1500" dirty="0">
                <a:latin typeface="Calibri Light" panose="020F0302020204030204" pitchFamily="34" charset="0"/>
                <a:cs typeface="Calibri Light" panose="020F0302020204030204" pitchFamily="34" charset="0"/>
              </a:rPr>
              <a:t>para el caso de </a:t>
            </a:r>
            <a:r>
              <a:rPr lang="es-ES" sz="1500" dirty="0" err="1">
                <a:latin typeface="Calibri Light" panose="020F0302020204030204" pitchFamily="34" charset="0"/>
                <a:cs typeface="Calibri Light" panose="020F0302020204030204" pitchFamily="34" charset="0"/>
              </a:rPr>
              <a:t>Enel</a:t>
            </a:r>
            <a:r>
              <a:rPr lang="es-ES" sz="1500" dirty="0">
                <a:latin typeface="Calibri Light" panose="020F0302020204030204" pitchFamily="34" charset="0"/>
                <a:cs typeface="Calibri Light" panose="020F0302020204030204" pitchFamily="34" charset="0"/>
              </a:rPr>
              <a:t> Chile sólo se seleccionaron pliegos de la zona de menor densidad </a:t>
            </a:r>
            <a:r>
              <a:rPr lang="es-ES" sz="1500" dirty="0" smtClean="0">
                <a:latin typeface="Calibri Light" panose="020F0302020204030204" pitchFamily="34" charset="0"/>
                <a:cs typeface="Calibri Light" panose="020F0302020204030204" pitchFamily="34" charset="0"/>
              </a:rPr>
              <a:t>poblacional.</a:t>
            </a:r>
          </a:p>
          <a:p>
            <a:pPr marL="268288" indent="0" algn="just" defTabSz="441325">
              <a:buNone/>
              <a:tabLst>
                <a:tab pos="4644000" algn="l"/>
                <a:tab pos="5378400" algn="l"/>
              </a:tabLst>
            </a:pPr>
            <a:r>
              <a:rPr lang="es-ES" sz="1500" dirty="0">
                <a:latin typeface="Calibri Light" panose="020F0302020204030204" pitchFamily="34" charset="0"/>
                <a:cs typeface="Calibri Light" panose="020F0302020204030204" pitchFamily="34" charset="0"/>
              </a:rPr>
              <a:t>Las empresas seleccionadas son: </a:t>
            </a:r>
          </a:p>
          <a:p>
            <a:pPr marL="914400" lvl="2" indent="0" algn="just">
              <a:buNone/>
            </a:pPr>
            <a:r>
              <a:rPr lang="es-ES" sz="1500" dirty="0" smtClean="0">
                <a:latin typeface="Calibri Light" panose="020F0302020204030204" pitchFamily="34" charset="0"/>
                <a:cs typeface="Calibri Light" panose="020F0302020204030204" pitchFamily="34" charset="0"/>
              </a:rPr>
              <a:t>CEMIG </a:t>
            </a:r>
            <a:r>
              <a:rPr lang="es-ES" sz="1400" dirty="0" smtClean="0">
                <a:latin typeface="Calibri Light" panose="020F0302020204030204" pitchFamily="34" charset="0"/>
                <a:cs typeface="Calibri Light" panose="020F0302020204030204" pitchFamily="34" charset="0"/>
              </a:rPr>
              <a:t>(Brasil-Minas </a:t>
            </a:r>
            <a:r>
              <a:rPr lang="es-ES" sz="1400" dirty="0">
                <a:latin typeface="Calibri Light" panose="020F0302020204030204" pitchFamily="34" charset="0"/>
                <a:cs typeface="Calibri Light" panose="020F0302020204030204" pitchFamily="34" charset="0"/>
              </a:rPr>
              <a:t>Gerais)</a:t>
            </a:r>
          </a:p>
          <a:p>
            <a:pPr marL="914400" lvl="2" indent="0" algn="just">
              <a:buNone/>
            </a:pPr>
            <a:r>
              <a:rPr lang="es-ES" sz="1500" dirty="0">
                <a:latin typeface="Calibri Light" panose="020F0302020204030204" pitchFamily="34" charset="0"/>
                <a:cs typeface="Calibri Light" panose="020F0302020204030204" pitchFamily="34" charset="0"/>
              </a:rPr>
              <a:t>RGE </a:t>
            </a:r>
            <a:r>
              <a:rPr lang="es-ES" sz="1400" dirty="0">
                <a:latin typeface="Calibri Light" panose="020F0302020204030204" pitchFamily="34" charset="0"/>
                <a:cs typeface="Calibri Light" panose="020F0302020204030204" pitchFamily="34" charset="0"/>
              </a:rPr>
              <a:t>(Brasil-Rio Grade do Sul)</a:t>
            </a:r>
          </a:p>
          <a:p>
            <a:pPr marL="914400" lvl="2" indent="0" algn="just">
              <a:buNone/>
            </a:pPr>
            <a:r>
              <a:rPr lang="es-ES" sz="1500" dirty="0">
                <a:latin typeface="Calibri Light" panose="020F0302020204030204" pitchFamily="34" charset="0"/>
                <a:cs typeface="Calibri Light" panose="020F0302020204030204" pitchFamily="34" charset="0"/>
              </a:rPr>
              <a:t>COELBA </a:t>
            </a:r>
            <a:r>
              <a:rPr lang="es-ES" sz="1400" dirty="0">
                <a:latin typeface="Calibri Light" panose="020F0302020204030204" pitchFamily="34" charset="0"/>
                <a:cs typeface="Calibri Light" panose="020F0302020204030204" pitchFamily="34" charset="0"/>
              </a:rPr>
              <a:t>(Brasil-Bahía)</a:t>
            </a:r>
          </a:p>
          <a:p>
            <a:pPr marL="914400" lvl="2" indent="0" algn="just">
              <a:buNone/>
            </a:pPr>
            <a:r>
              <a:rPr lang="es-ES" sz="1500" dirty="0">
                <a:latin typeface="Calibri Light" panose="020F0302020204030204" pitchFamily="34" charset="0"/>
                <a:cs typeface="Calibri Light" panose="020F0302020204030204" pitchFamily="34" charset="0"/>
              </a:rPr>
              <a:t>COPEL </a:t>
            </a:r>
            <a:r>
              <a:rPr lang="es-ES" sz="1400" dirty="0">
                <a:latin typeface="Calibri Light" panose="020F0302020204030204" pitchFamily="34" charset="0"/>
                <a:cs typeface="Calibri Light" panose="020F0302020204030204" pitchFamily="34" charset="0"/>
              </a:rPr>
              <a:t>(Brasil-Paraná)</a:t>
            </a:r>
          </a:p>
          <a:p>
            <a:pPr marL="914400" lvl="2" indent="0" algn="just">
              <a:buNone/>
            </a:pPr>
            <a:r>
              <a:rPr lang="es-ES" sz="1500" dirty="0">
                <a:latin typeface="Calibri Light" panose="020F0302020204030204" pitchFamily="34" charset="0"/>
                <a:cs typeface="Calibri Light" panose="020F0302020204030204" pitchFamily="34" charset="0"/>
              </a:rPr>
              <a:t>CHILQUINTA </a:t>
            </a:r>
            <a:r>
              <a:rPr lang="es-ES" sz="1400" dirty="0">
                <a:latin typeface="Calibri Light" panose="020F0302020204030204" pitchFamily="34" charset="0"/>
                <a:cs typeface="Calibri Light" panose="020F0302020204030204" pitchFamily="34" charset="0"/>
              </a:rPr>
              <a:t>(Chile)</a:t>
            </a:r>
          </a:p>
          <a:p>
            <a:pPr marL="914400" lvl="2" indent="0" algn="just">
              <a:buNone/>
            </a:pPr>
            <a:r>
              <a:rPr lang="es-ES" sz="1500" dirty="0">
                <a:latin typeface="Calibri Light" panose="020F0302020204030204" pitchFamily="34" charset="0"/>
                <a:cs typeface="Calibri Light" panose="020F0302020204030204" pitchFamily="34" charset="0"/>
              </a:rPr>
              <a:t>ENEL </a:t>
            </a:r>
            <a:r>
              <a:rPr lang="es-ES" sz="1400" dirty="0">
                <a:latin typeface="Calibri Light" panose="020F0302020204030204" pitchFamily="34" charset="0"/>
                <a:cs typeface="Calibri Light" panose="020F0302020204030204" pitchFamily="34" charset="0"/>
              </a:rPr>
              <a:t>(Chile) - Ex </a:t>
            </a:r>
            <a:r>
              <a:rPr lang="es-ES" sz="1400" dirty="0" err="1">
                <a:latin typeface="Calibri Light" panose="020F0302020204030204" pitchFamily="34" charset="0"/>
                <a:cs typeface="Calibri Light" panose="020F0302020204030204" pitchFamily="34" charset="0"/>
              </a:rPr>
              <a:t>Chilectra</a:t>
            </a:r>
            <a:endParaRPr lang="es-ES" sz="1400" dirty="0">
              <a:latin typeface="Calibri Light" panose="020F0302020204030204" pitchFamily="34" charset="0"/>
              <a:cs typeface="Calibri Light" panose="020F0302020204030204" pitchFamily="34" charset="0"/>
            </a:endParaRPr>
          </a:p>
          <a:p>
            <a:pPr marL="914400" lvl="2" indent="0" algn="just">
              <a:buNone/>
            </a:pPr>
            <a:r>
              <a:rPr lang="es-ES" sz="1500" dirty="0">
                <a:latin typeface="Calibri Light" panose="020F0302020204030204" pitchFamily="34" charset="0"/>
                <a:cs typeface="Calibri Light" panose="020F0302020204030204" pitchFamily="34" charset="0"/>
              </a:rPr>
              <a:t>FRONTEL </a:t>
            </a:r>
            <a:r>
              <a:rPr lang="es-ES" sz="1400" dirty="0">
                <a:latin typeface="Calibri Light" panose="020F0302020204030204" pitchFamily="34" charset="0"/>
                <a:cs typeface="Calibri Light" panose="020F0302020204030204" pitchFamily="34" charset="0"/>
              </a:rPr>
              <a:t>(Chile)</a:t>
            </a:r>
          </a:p>
          <a:p>
            <a:pPr marL="914400" lvl="2" indent="0" algn="just">
              <a:buNone/>
            </a:pPr>
            <a:r>
              <a:rPr lang="es-ES" sz="1500" dirty="0">
                <a:latin typeface="Calibri Light" panose="020F0302020204030204" pitchFamily="34" charset="0"/>
                <a:cs typeface="Calibri Light" panose="020F0302020204030204" pitchFamily="34" charset="0"/>
              </a:rPr>
              <a:t>UTE </a:t>
            </a:r>
            <a:r>
              <a:rPr lang="es-ES" sz="1400" dirty="0">
                <a:latin typeface="Calibri Light" panose="020F0302020204030204" pitchFamily="34" charset="0"/>
                <a:cs typeface="Calibri Light" panose="020F0302020204030204" pitchFamily="34" charset="0"/>
              </a:rPr>
              <a:t>(Uruguay)</a:t>
            </a:r>
          </a:p>
        </p:txBody>
      </p:sp>
      <p:sp>
        <p:nvSpPr>
          <p:cNvPr id="4" name="CuadroTexto 3"/>
          <p:cNvSpPr txBox="1"/>
          <p:nvPr/>
        </p:nvSpPr>
        <p:spPr>
          <a:xfrm>
            <a:off x="1967060" y="608130"/>
            <a:ext cx="8257880" cy="523220"/>
          </a:xfrm>
          <a:prstGeom prst="rect">
            <a:avLst/>
          </a:prstGeom>
          <a:noFill/>
        </p:spPr>
        <p:txBody>
          <a:bodyPr wrap="square" rtlCol="0">
            <a:spAutoFit/>
          </a:bodyPr>
          <a:lstStyle/>
          <a:p>
            <a:pPr algn="ctr"/>
            <a:r>
              <a:rPr lang="es-UY" sz="2800" dirty="0" smtClean="0">
                <a:latin typeface="+mj-lt"/>
              </a:rPr>
              <a:t>Caracterización de Empresas Consideradas</a:t>
            </a:r>
          </a:p>
        </p:txBody>
      </p:sp>
    </p:spTree>
    <p:extLst>
      <p:ext uri="{BB962C8B-B14F-4D97-AF65-F5344CB8AC3E}">
        <p14:creationId xmlns:p14="http://schemas.microsoft.com/office/powerpoint/2010/main" val="24751765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1967060" y="608130"/>
            <a:ext cx="8257880" cy="523220"/>
          </a:xfrm>
          <a:prstGeom prst="rect">
            <a:avLst/>
          </a:prstGeom>
          <a:noFill/>
        </p:spPr>
        <p:txBody>
          <a:bodyPr wrap="square" rtlCol="0">
            <a:spAutoFit/>
          </a:bodyPr>
          <a:lstStyle/>
          <a:p>
            <a:pPr algn="ctr"/>
            <a:r>
              <a:rPr lang="es-UY" sz="2800" dirty="0" smtClean="0">
                <a:latin typeface="+mj-lt"/>
              </a:rPr>
              <a:t>Caracterización de Empresas Consideradas</a:t>
            </a:r>
          </a:p>
        </p:txBody>
      </p:sp>
      <p:pic>
        <p:nvPicPr>
          <p:cNvPr id="3" name="Imagen 2"/>
          <p:cNvPicPr>
            <a:picLocks noChangeAspect="1"/>
          </p:cNvPicPr>
          <p:nvPr/>
        </p:nvPicPr>
        <p:blipFill>
          <a:blip r:embed="rId2"/>
          <a:stretch>
            <a:fillRect/>
          </a:stretch>
        </p:blipFill>
        <p:spPr>
          <a:xfrm>
            <a:off x="347236" y="1895260"/>
            <a:ext cx="5364945" cy="3670110"/>
          </a:xfrm>
          <a:prstGeom prst="rect">
            <a:avLst/>
          </a:prstGeom>
        </p:spPr>
      </p:pic>
      <p:pic>
        <p:nvPicPr>
          <p:cNvPr id="5" name="Imagen 4"/>
          <p:cNvPicPr>
            <a:picLocks noChangeAspect="1"/>
          </p:cNvPicPr>
          <p:nvPr/>
        </p:nvPicPr>
        <p:blipFill>
          <a:blip r:embed="rId3"/>
          <a:stretch>
            <a:fillRect/>
          </a:stretch>
        </p:blipFill>
        <p:spPr>
          <a:xfrm>
            <a:off x="6488060" y="1895260"/>
            <a:ext cx="5364945" cy="3670110"/>
          </a:xfrm>
          <a:prstGeom prst="rect">
            <a:avLst/>
          </a:prstGeom>
        </p:spPr>
      </p:pic>
    </p:spTree>
    <p:extLst>
      <p:ext uri="{BB962C8B-B14F-4D97-AF65-F5344CB8AC3E}">
        <p14:creationId xmlns:p14="http://schemas.microsoft.com/office/powerpoint/2010/main" val="3451686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967060" y="581236"/>
            <a:ext cx="8257880" cy="523220"/>
          </a:xfrm>
          <a:prstGeom prst="rect">
            <a:avLst/>
          </a:prstGeom>
          <a:noFill/>
        </p:spPr>
        <p:txBody>
          <a:bodyPr wrap="square" rtlCol="0">
            <a:spAutoFit/>
          </a:bodyPr>
          <a:lstStyle/>
          <a:p>
            <a:pPr algn="ctr"/>
            <a:r>
              <a:rPr lang="es-UY" sz="2800" dirty="0" smtClean="0">
                <a:latin typeface="+mj-lt"/>
              </a:rPr>
              <a:t>Caracterización de Empresas Consideradas</a:t>
            </a:r>
          </a:p>
        </p:txBody>
      </p:sp>
      <p:pic>
        <p:nvPicPr>
          <p:cNvPr id="2" name="Imagen 1"/>
          <p:cNvPicPr>
            <a:picLocks noChangeAspect="1"/>
          </p:cNvPicPr>
          <p:nvPr/>
        </p:nvPicPr>
        <p:blipFill>
          <a:blip r:embed="rId2"/>
          <a:stretch>
            <a:fillRect/>
          </a:stretch>
        </p:blipFill>
        <p:spPr>
          <a:xfrm>
            <a:off x="367401" y="1922153"/>
            <a:ext cx="5339018" cy="3652097"/>
          </a:xfrm>
          <a:prstGeom prst="rect">
            <a:avLst/>
          </a:prstGeom>
        </p:spPr>
      </p:pic>
      <p:pic>
        <p:nvPicPr>
          <p:cNvPr id="4" name="Imagen 3"/>
          <p:cNvPicPr>
            <a:picLocks noChangeAspect="1"/>
          </p:cNvPicPr>
          <p:nvPr/>
        </p:nvPicPr>
        <p:blipFill>
          <a:blip r:embed="rId3"/>
          <a:stretch>
            <a:fillRect/>
          </a:stretch>
        </p:blipFill>
        <p:spPr>
          <a:xfrm>
            <a:off x="6526155" y="1922153"/>
            <a:ext cx="5339017" cy="3652097"/>
          </a:xfrm>
          <a:prstGeom prst="rect">
            <a:avLst/>
          </a:prstGeom>
        </p:spPr>
      </p:pic>
    </p:spTree>
    <p:extLst>
      <p:ext uri="{BB962C8B-B14F-4D97-AF65-F5344CB8AC3E}">
        <p14:creationId xmlns:p14="http://schemas.microsoft.com/office/powerpoint/2010/main" val="3115066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3638" y="207199"/>
            <a:ext cx="9404723" cy="1114826"/>
          </a:xfrm>
        </p:spPr>
        <p:txBody>
          <a:bodyPr/>
          <a:lstStyle/>
          <a:p>
            <a:pPr algn="ctr"/>
            <a:r>
              <a:rPr lang="es-UY" sz="2800" dirty="0" smtClean="0"/>
              <a:t>Comparación Tarifaria en base a                       Paridad de Poder Adquisitivo (PPA)</a:t>
            </a:r>
            <a:endParaRPr lang="es-UY" sz="2800" dirty="0"/>
          </a:p>
        </p:txBody>
      </p:sp>
      <p:sp>
        <p:nvSpPr>
          <p:cNvPr id="3" name="CuadroTexto 2"/>
          <p:cNvSpPr txBox="1"/>
          <p:nvPr/>
        </p:nvSpPr>
        <p:spPr>
          <a:xfrm>
            <a:off x="910883" y="1322025"/>
            <a:ext cx="10370232" cy="5262979"/>
          </a:xfrm>
          <a:prstGeom prst="rect">
            <a:avLst/>
          </a:prstGeom>
          <a:noFill/>
        </p:spPr>
        <p:txBody>
          <a:bodyPr wrap="square" rtlCol="0">
            <a:spAutoFit/>
          </a:bodyPr>
          <a:lstStyle/>
          <a:p>
            <a:pPr algn="just"/>
            <a:r>
              <a:rPr lang="es-ES" sz="1600" dirty="0"/>
              <a:t>L</a:t>
            </a:r>
            <a:r>
              <a:rPr lang="es-ES" sz="1600" dirty="0" smtClean="0"/>
              <a:t>a </a:t>
            </a:r>
            <a:r>
              <a:rPr lang="es-ES" sz="1600" dirty="0"/>
              <a:t>comparación de precios de la energía eléctrica a nivel internacional presenta algunas </a:t>
            </a:r>
            <a:r>
              <a:rPr lang="es-ES" sz="1600" dirty="0" smtClean="0"/>
              <a:t>complejidades, entre ellas, la unidad de medida que se utiliza para homogeneizar los resultados. </a:t>
            </a:r>
          </a:p>
          <a:p>
            <a:pPr algn="just"/>
            <a:endParaRPr lang="es-ES" sz="1600" dirty="0" smtClean="0"/>
          </a:p>
          <a:p>
            <a:pPr algn="just"/>
            <a:r>
              <a:rPr lang="es-ES" sz="1600" dirty="0"/>
              <a:t>Frecuentemente, el dólar es utilizado como numerario, de manera de contar con una moneda común para realizar la comparación. Sin </a:t>
            </a:r>
            <a:r>
              <a:rPr lang="es-ES" sz="1600" dirty="0" smtClean="0"/>
              <a:t>embargo, si bien es ampliamente aceptada la comparación tarifaria internacional en dólares, también es amplia la literatura que destaca las limitantes que presenta su uso. </a:t>
            </a:r>
          </a:p>
          <a:p>
            <a:pPr algn="just"/>
            <a:endParaRPr lang="es-ES" sz="1600" dirty="0" smtClean="0"/>
          </a:p>
          <a:p>
            <a:pPr algn="just"/>
            <a:r>
              <a:rPr lang="es-ES" sz="1600" dirty="0" smtClean="0"/>
              <a:t>Una </a:t>
            </a:r>
            <a:r>
              <a:rPr lang="es-ES" sz="1600" dirty="0"/>
              <a:t>alternativa que surge a la comparación en dólares consiste en utilizar la Paridad de Poder Adquisitivo (PPA). </a:t>
            </a:r>
            <a:endParaRPr lang="es-ES" sz="1600" dirty="0" smtClean="0"/>
          </a:p>
          <a:p>
            <a:pPr algn="just"/>
            <a:endParaRPr lang="es-ES" sz="1600" dirty="0" smtClean="0"/>
          </a:p>
          <a:p>
            <a:pPr algn="just"/>
            <a:r>
              <a:rPr lang="es-ES" sz="1600" dirty="0" smtClean="0"/>
              <a:t>“</a:t>
            </a:r>
            <a:r>
              <a:rPr lang="es-ES" sz="1600" dirty="0"/>
              <a:t>En términos simples, la PPA entre dos países (A y B) es la relación entre el número de unidades de la moneda del país A requerido para comprar —en el país A— un producto de igual calidad y en igual cantidad que una unidad de la moneda del país B compraría en el país B. En este ejemplo, B es el país de referencia” (Epstein y Marconi, 2016, p.8). </a:t>
            </a:r>
            <a:r>
              <a:rPr lang="es-ES" sz="1600" dirty="0" smtClean="0"/>
              <a:t>Es decir, </a:t>
            </a:r>
            <a:r>
              <a:rPr lang="es-ES" sz="1600" dirty="0"/>
              <a:t>el objetivo es medir el valor relativo de las monedas a partir de la capacidad de las mismas para comprar una canasta de bienes homogénea</a:t>
            </a:r>
            <a:r>
              <a:rPr lang="es-ES" sz="1600" dirty="0" smtClean="0"/>
              <a:t>.</a:t>
            </a:r>
          </a:p>
          <a:p>
            <a:pPr algn="just"/>
            <a:endParaRPr lang="es-ES" sz="1600" dirty="0"/>
          </a:p>
          <a:p>
            <a:pPr algn="just"/>
            <a:r>
              <a:rPr lang="es-ES" sz="1600" dirty="0" smtClean="0"/>
              <a:t>Se </a:t>
            </a:r>
            <a:r>
              <a:rPr lang="es-ES" sz="1600" dirty="0"/>
              <a:t>consideran las PPA resultantes de la última ronda del Programa de Comparación Internacional (PCI) de precios realizada en el </a:t>
            </a:r>
            <a:r>
              <a:rPr lang="es-ES" sz="1600" dirty="0" smtClean="0"/>
              <a:t>año </a:t>
            </a:r>
            <a:r>
              <a:rPr lang="es-ES" sz="1600" dirty="0"/>
              <a:t>2017</a:t>
            </a:r>
            <a:r>
              <a:rPr lang="es-ES" sz="1600" dirty="0" smtClean="0"/>
              <a:t>. </a:t>
            </a:r>
            <a:r>
              <a:rPr lang="es-ES" sz="1600" dirty="0"/>
              <a:t>Estos resultados son extrapolados a partir del deflactor del </a:t>
            </a:r>
            <a:r>
              <a:rPr lang="es-ES" sz="1600" dirty="0" smtClean="0"/>
              <a:t>PBI. </a:t>
            </a:r>
            <a:r>
              <a:rPr lang="es-ES" sz="1600" dirty="0"/>
              <a:t>De esta manera se obtiene para cada país un indicador que se utilizará, al igual que el Tipo de Cambio, para relativizar el precio nominal de la energía eléctrica.</a:t>
            </a:r>
            <a:endParaRPr lang="es-UY" sz="1600" dirty="0"/>
          </a:p>
        </p:txBody>
      </p:sp>
    </p:spTree>
    <p:extLst>
      <p:ext uri="{BB962C8B-B14F-4D97-AF65-F5344CB8AC3E}">
        <p14:creationId xmlns:p14="http://schemas.microsoft.com/office/powerpoint/2010/main" val="2707106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266593" y="1734205"/>
            <a:ext cx="9831336" cy="4262334"/>
          </a:xfrm>
          <a:prstGeom prst="rect">
            <a:avLst/>
          </a:prstGeom>
        </p:spPr>
        <p:txBody>
          <a:bodyPr wrap="square" numCol="2" spcCol="360000">
            <a:noAutofit/>
          </a:bodyPr>
          <a:lstStyle/>
          <a:p>
            <a:pPr algn="just"/>
            <a:r>
              <a:rPr lang="es-ES" sz="1600" dirty="0">
                <a:latin typeface="Calibri Light" panose="020F0302020204030204" pitchFamily="34" charset="0"/>
                <a:cs typeface="Calibri Light" panose="020F0302020204030204" pitchFamily="34" charset="0"/>
              </a:rPr>
              <a:t>Sitios Web: </a:t>
            </a:r>
            <a:r>
              <a:rPr lang="es-ES" sz="1600" dirty="0" err="1">
                <a:latin typeface="Calibri Light" panose="020F0302020204030204" pitchFamily="34" charset="0"/>
                <a:cs typeface="Calibri Light" panose="020F0302020204030204" pitchFamily="34" charset="0"/>
              </a:rPr>
              <a:t>Enel</a:t>
            </a:r>
            <a:r>
              <a:rPr lang="es-ES" sz="1600" dirty="0">
                <a:latin typeface="Calibri Light" panose="020F0302020204030204" pitchFamily="34" charset="0"/>
                <a:cs typeface="Calibri Light" panose="020F0302020204030204" pitchFamily="34" charset="0"/>
              </a:rPr>
              <a:t> Chile, </a:t>
            </a:r>
            <a:r>
              <a:rPr lang="es-ES" sz="1600" dirty="0" err="1">
                <a:latin typeface="Calibri Light" panose="020F0302020204030204" pitchFamily="34" charset="0"/>
                <a:cs typeface="Calibri Light" panose="020F0302020204030204" pitchFamily="34" charset="0"/>
              </a:rPr>
              <a:t>Chliquinta</a:t>
            </a:r>
            <a:r>
              <a:rPr lang="es-ES" sz="1600" dirty="0">
                <a:latin typeface="Calibri Light" panose="020F0302020204030204" pitchFamily="34" charset="0"/>
                <a:cs typeface="Calibri Light" panose="020F0302020204030204" pitchFamily="34" charset="0"/>
              </a:rPr>
              <a:t> Energía, </a:t>
            </a:r>
            <a:r>
              <a:rPr lang="es-ES" sz="1600" dirty="0" err="1">
                <a:latin typeface="Calibri Light" panose="020F0302020204030204" pitchFamily="34" charset="0"/>
                <a:cs typeface="Calibri Light" panose="020F0302020204030204" pitchFamily="34" charset="0"/>
              </a:rPr>
              <a:t>Frontel</a:t>
            </a:r>
            <a:r>
              <a:rPr lang="es-ES" sz="1600" dirty="0">
                <a:latin typeface="Calibri Light" panose="020F0302020204030204" pitchFamily="34" charset="0"/>
                <a:cs typeface="Calibri Light" panose="020F0302020204030204" pitchFamily="34" charset="0"/>
              </a:rPr>
              <a:t> – </a:t>
            </a:r>
            <a:r>
              <a:rPr lang="es-ES" sz="1600" dirty="0" err="1">
                <a:latin typeface="Calibri Light" panose="020F0302020204030204" pitchFamily="34" charset="0"/>
                <a:cs typeface="Calibri Light" panose="020F0302020204030204" pitchFamily="34" charset="0"/>
              </a:rPr>
              <a:t>Saesa</a:t>
            </a:r>
            <a:r>
              <a:rPr lang="es-ES" sz="1600" dirty="0">
                <a:latin typeface="Calibri Light" panose="020F0302020204030204" pitchFamily="34" charset="0"/>
                <a:cs typeface="Calibri Light" panose="020F0302020204030204" pitchFamily="34" charset="0"/>
              </a:rPr>
              <a:t>, Cemig, </a:t>
            </a:r>
            <a:r>
              <a:rPr lang="es-ES" sz="1600" dirty="0" err="1">
                <a:latin typeface="Calibri Light" panose="020F0302020204030204" pitchFamily="34" charset="0"/>
                <a:cs typeface="Calibri Light" panose="020F0302020204030204" pitchFamily="34" charset="0"/>
              </a:rPr>
              <a:t>Rge</a:t>
            </a:r>
            <a:r>
              <a:rPr lang="es-ES" sz="1600" dirty="0">
                <a:latin typeface="Calibri Light" panose="020F0302020204030204" pitchFamily="34" charset="0"/>
                <a:cs typeface="Calibri Light" panose="020F0302020204030204" pitchFamily="34" charset="0"/>
              </a:rPr>
              <a:t> </a:t>
            </a:r>
            <a:r>
              <a:rPr lang="es-ES" sz="1600" dirty="0" smtClean="0">
                <a:latin typeface="Calibri Light" panose="020F0302020204030204" pitchFamily="34" charset="0"/>
                <a:cs typeface="Calibri Light" panose="020F0302020204030204" pitchFamily="34" charset="0"/>
              </a:rPr>
              <a:t>Sul, </a:t>
            </a:r>
            <a:r>
              <a:rPr lang="es-ES" sz="1600" dirty="0" err="1" smtClean="0">
                <a:latin typeface="Calibri Light" panose="020F0302020204030204" pitchFamily="34" charset="0"/>
                <a:cs typeface="Calibri Light" panose="020F0302020204030204" pitchFamily="34" charset="0"/>
              </a:rPr>
              <a:t>Coelba</a:t>
            </a:r>
            <a:r>
              <a:rPr lang="es-ES" sz="1600" dirty="0" smtClean="0">
                <a:latin typeface="Calibri Light" panose="020F0302020204030204" pitchFamily="34" charset="0"/>
                <a:cs typeface="Calibri Light" panose="020F0302020204030204" pitchFamily="34" charset="0"/>
              </a:rPr>
              <a:t>, Copel y UTE.</a:t>
            </a:r>
          </a:p>
          <a:p>
            <a:pPr algn="just"/>
            <a:r>
              <a:rPr lang="es-ES" sz="1600" dirty="0" smtClean="0">
                <a:latin typeface="Calibri Light" panose="020F0302020204030204" pitchFamily="34" charset="0"/>
                <a:cs typeface="Calibri Light" panose="020F0302020204030204" pitchFamily="34" charset="0"/>
              </a:rPr>
              <a:t>Agencia </a:t>
            </a:r>
            <a:r>
              <a:rPr lang="es-ES" sz="1600" dirty="0">
                <a:latin typeface="Calibri Light" panose="020F0302020204030204" pitchFamily="34" charset="0"/>
                <a:cs typeface="Calibri Light" panose="020F0302020204030204" pitchFamily="34" charset="0"/>
              </a:rPr>
              <a:t>Nacional de Energía Eléctrica (ANEEL</a:t>
            </a:r>
            <a:r>
              <a:rPr lang="es-ES" sz="1600" dirty="0" smtClean="0">
                <a:latin typeface="Calibri Light" panose="020F0302020204030204" pitchFamily="34" charset="0"/>
                <a:cs typeface="Calibri Light" panose="020F0302020204030204" pitchFamily="34" charset="0"/>
              </a:rPr>
              <a:t>).</a:t>
            </a:r>
            <a:endParaRPr lang="es-ES" sz="1600" dirty="0">
              <a:latin typeface="Calibri Light" panose="020F0302020204030204" pitchFamily="34" charset="0"/>
              <a:cs typeface="Calibri Light" panose="020F0302020204030204" pitchFamily="34" charset="0"/>
            </a:endParaRPr>
          </a:p>
          <a:p>
            <a:pPr algn="just"/>
            <a:r>
              <a:rPr lang="es-ES" sz="1600" dirty="0" smtClean="0">
                <a:latin typeface="Calibri Light" panose="020F0302020204030204" pitchFamily="34" charset="0"/>
                <a:cs typeface="Calibri Light" panose="020F0302020204030204" pitchFamily="34" charset="0"/>
              </a:rPr>
              <a:t>Pliegos Tarifarios vigentes a la fecha de cada </a:t>
            </a:r>
            <a:r>
              <a:rPr lang="es-ES" sz="1600" smtClean="0">
                <a:latin typeface="Calibri Light" panose="020F0302020204030204" pitchFamily="34" charset="0"/>
                <a:cs typeface="Calibri Light" panose="020F0302020204030204" pitchFamily="34" charset="0"/>
              </a:rPr>
              <a:t>informe de </a:t>
            </a:r>
            <a:r>
              <a:rPr lang="es-ES" sz="1600" dirty="0" smtClean="0">
                <a:latin typeface="Calibri Light" panose="020F0302020204030204" pitchFamily="34" charset="0"/>
                <a:cs typeface="Calibri Light" panose="020F0302020204030204" pitchFamily="34" charset="0"/>
              </a:rPr>
              <a:t>las empresas observadas.</a:t>
            </a:r>
          </a:p>
          <a:p>
            <a:pPr algn="just"/>
            <a:r>
              <a:rPr lang="es-ES" sz="1600" dirty="0" smtClean="0">
                <a:latin typeface="Calibri Light" panose="020F0302020204030204" pitchFamily="34" charset="0"/>
                <a:cs typeface="Calibri Light" panose="020F0302020204030204" pitchFamily="34" charset="0"/>
              </a:rPr>
              <a:t>UTE en cifras. </a:t>
            </a:r>
          </a:p>
          <a:p>
            <a:pPr algn="just"/>
            <a:r>
              <a:rPr lang="es-ES" sz="1600" dirty="0" smtClean="0">
                <a:latin typeface="Calibri Light" panose="020F0302020204030204" pitchFamily="34" charset="0"/>
                <a:cs typeface="Calibri Light" panose="020F0302020204030204" pitchFamily="34" charset="0"/>
              </a:rPr>
              <a:t>Banco Mundial.</a:t>
            </a:r>
            <a:endParaRPr lang="es-ES" sz="1600" dirty="0">
              <a:latin typeface="Calibri Light" panose="020F0302020204030204" pitchFamily="34" charset="0"/>
              <a:cs typeface="Calibri Light" panose="020F0302020204030204" pitchFamily="34" charset="0"/>
            </a:endParaRPr>
          </a:p>
          <a:p>
            <a:pPr algn="just"/>
            <a:r>
              <a:rPr lang="es-ES" sz="1600" dirty="0" smtClean="0">
                <a:latin typeface="Calibri Light" panose="020F0302020204030204" pitchFamily="34" charset="0"/>
                <a:cs typeface="Calibri Light" panose="020F0302020204030204" pitchFamily="34" charset="0"/>
              </a:rPr>
              <a:t>Banco Central del Uruguay (BCU).</a:t>
            </a:r>
          </a:p>
          <a:p>
            <a:pPr algn="just"/>
            <a:r>
              <a:rPr lang="es-ES" sz="1600" dirty="0" smtClean="0">
                <a:latin typeface="Calibri Light" panose="020F0302020204030204" pitchFamily="34" charset="0"/>
                <a:cs typeface="Calibri Light" panose="020F0302020204030204" pitchFamily="34" charset="0"/>
              </a:rPr>
              <a:t>Comisión Económica Para Latinoamérica y el Caribe (CEPAL).</a:t>
            </a:r>
          </a:p>
          <a:p>
            <a:pPr algn="just"/>
            <a:r>
              <a:rPr lang="es-ES" sz="1600" dirty="0" smtClean="0">
                <a:latin typeface="Calibri Light" panose="020F0302020204030204" pitchFamily="34" charset="0"/>
                <a:cs typeface="Calibri Light" panose="020F0302020204030204" pitchFamily="34" charset="0"/>
              </a:rPr>
              <a:t>Instituto Nacional de Estadística (INE).</a:t>
            </a:r>
          </a:p>
          <a:p>
            <a:pPr algn="just"/>
            <a:r>
              <a:rPr lang="es-ES" sz="1600" dirty="0" smtClean="0">
                <a:latin typeface="Calibri Light" panose="020F0302020204030204" pitchFamily="34" charset="0"/>
                <a:cs typeface="Calibri Light" panose="020F0302020204030204" pitchFamily="34" charset="0"/>
              </a:rPr>
              <a:t>EXANTE.</a:t>
            </a:r>
          </a:p>
          <a:p>
            <a:pPr marL="0" indent="0" algn="just">
              <a:buNone/>
            </a:pPr>
            <a:endParaRPr lang="es-ES" sz="1400" dirty="0" smtClean="0">
              <a:latin typeface="Calibri Light" panose="020F0302020204030204" pitchFamily="34" charset="0"/>
              <a:cs typeface="Calibri Light" panose="020F0302020204030204" pitchFamily="34" charset="0"/>
            </a:endParaRPr>
          </a:p>
          <a:p>
            <a:pPr lvl="2" indent="-342000" algn="just"/>
            <a:r>
              <a:rPr lang="es-ES" dirty="0" smtClean="0">
                <a:latin typeface="Calibri Light" panose="020F0302020204030204" pitchFamily="34" charset="0"/>
                <a:cs typeface="Calibri Light" panose="020F0302020204030204" pitchFamily="34" charset="0"/>
              </a:rPr>
              <a:t>TCB: Tarifa de Consumo Básico Residencial.</a:t>
            </a:r>
          </a:p>
          <a:p>
            <a:pPr lvl="2" indent="-342000" algn="just"/>
            <a:r>
              <a:rPr lang="es-ES" dirty="0" smtClean="0">
                <a:latin typeface="Calibri Light" panose="020F0302020204030204" pitchFamily="34" charset="0"/>
                <a:cs typeface="Calibri Light" panose="020F0302020204030204" pitchFamily="34" charset="0"/>
              </a:rPr>
              <a:t>TRS: Tarifa Residencial Simple.</a:t>
            </a:r>
          </a:p>
          <a:p>
            <a:pPr lvl="2" indent="-342000" algn="just"/>
            <a:r>
              <a:rPr lang="es-ES" dirty="0" smtClean="0">
                <a:latin typeface="Calibri Light" panose="020F0302020204030204" pitchFamily="34" charset="0"/>
                <a:cs typeface="Calibri Light" panose="020F0302020204030204" pitchFamily="34" charset="0"/>
              </a:rPr>
              <a:t>TRD: Tarifa Residencial Doble Horario.</a:t>
            </a:r>
          </a:p>
          <a:p>
            <a:pPr lvl="2" indent="-342000" algn="just"/>
            <a:r>
              <a:rPr lang="es-ES" dirty="0" smtClean="0">
                <a:latin typeface="Calibri Light" panose="020F0302020204030204" pitchFamily="34" charset="0"/>
                <a:cs typeface="Calibri Light" panose="020F0302020204030204" pitchFamily="34" charset="0"/>
              </a:rPr>
              <a:t>THE: Tarifa General Hora-Estacional.</a:t>
            </a:r>
          </a:p>
          <a:p>
            <a:pPr lvl="2" indent="-342000" algn="just"/>
            <a:r>
              <a:rPr lang="es-ES" dirty="0" smtClean="0">
                <a:latin typeface="Calibri Light" panose="020F0302020204030204" pitchFamily="34" charset="0"/>
                <a:cs typeface="Calibri Light" panose="020F0302020204030204" pitchFamily="34" charset="0"/>
              </a:rPr>
              <a:t>TGS: Tarifa General Simple.</a:t>
            </a:r>
          </a:p>
          <a:p>
            <a:pPr lvl="2" indent="-342000" algn="just"/>
            <a:r>
              <a:rPr lang="es-ES" dirty="0" smtClean="0">
                <a:latin typeface="Calibri Light" panose="020F0302020204030204" pitchFamily="34" charset="0"/>
                <a:cs typeface="Calibri Light" panose="020F0302020204030204" pitchFamily="34" charset="0"/>
              </a:rPr>
              <a:t>MC: Tarifa Medianos Consumidores.</a:t>
            </a:r>
          </a:p>
          <a:p>
            <a:pPr lvl="2" indent="-342000" algn="just"/>
            <a:r>
              <a:rPr lang="es-ES" dirty="0" smtClean="0">
                <a:latin typeface="Calibri Light" panose="020F0302020204030204" pitchFamily="34" charset="0"/>
                <a:cs typeface="Calibri Light" panose="020F0302020204030204" pitchFamily="34" charset="0"/>
              </a:rPr>
              <a:t>GC: Tarifa Grandes Consumidores.</a:t>
            </a:r>
          </a:p>
          <a:p>
            <a:pPr lvl="2" indent="-342000" algn="just"/>
            <a:r>
              <a:rPr lang="es-ES" dirty="0" smtClean="0">
                <a:latin typeface="Calibri Light" panose="020F0302020204030204" pitchFamily="34" charset="0"/>
                <a:cs typeface="Calibri Light" panose="020F0302020204030204" pitchFamily="34" charset="0"/>
              </a:rPr>
              <a:t>NR</a:t>
            </a:r>
            <a:r>
              <a:rPr lang="es-ES" dirty="0">
                <a:latin typeface="Calibri Light" panose="020F0302020204030204" pitchFamily="34" charset="0"/>
                <a:cs typeface="Calibri Light" panose="020F0302020204030204" pitchFamily="34" charset="0"/>
              </a:rPr>
              <a:t>: Cuentas Tipo No </a:t>
            </a:r>
            <a:r>
              <a:rPr lang="es-ES" dirty="0" smtClean="0">
                <a:latin typeface="Calibri Light" panose="020F0302020204030204" pitchFamily="34" charset="0"/>
                <a:cs typeface="Calibri Light" panose="020F0302020204030204" pitchFamily="34" charset="0"/>
              </a:rPr>
              <a:t>Residenciales.</a:t>
            </a:r>
          </a:p>
          <a:p>
            <a:pPr lvl="2" indent="-342000" algn="just"/>
            <a:r>
              <a:rPr lang="es-ES" dirty="0" smtClean="0">
                <a:latin typeface="Calibri Light" panose="020F0302020204030204" pitchFamily="34" charset="0"/>
                <a:cs typeface="Calibri Light" panose="020F0302020204030204" pitchFamily="34" charset="0"/>
              </a:rPr>
              <a:t>R</a:t>
            </a:r>
            <a:r>
              <a:rPr lang="es-ES" dirty="0">
                <a:latin typeface="Calibri Light" panose="020F0302020204030204" pitchFamily="34" charset="0"/>
                <a:cs typeface="Calibri Light" panose="020F0302020204030204" pitchFamily="34" charset="0"/>
              </a:rPr>
              <a:t>: Cuentas Tipo </a:t>
            </a:r>
            <a:r>
              <a:rPr lang="es-ES" dirty="0" smtClean="0">
                <a:latin typeface="Calibri Light" panose="020F0302020204030204" pitchFamily="34" charset="0"/>
                <a:cs typeface="Calibri Light" panose="020F0302020204030204" pitchFamily="34" charset="0"/>
              </a:rPr>
              <a:t>Residenciales.</a:t>
            </a:r>
          </a:p>
          <a:p>
            <a:pPr lvl="2" indent="-342000" algn="just"/>
            <a:r>
              <a:rPr lang="es-ES" dirty="0">
                <a:latin typeface="Calibri Light" panose="020F0302020204030204" pitchFamily="34" charset="0"/>
                <a:cs typeface="Calibri Light" panose="020F0302020204030204" pitchFamily="34" charset="0"/>
              </a:rPr>
              <a:t>PPA: Paridad de Poder </a:t>
            </a:r>
            <a:r>
              <a:rPr lang="es-ES" dirty="0" smtClean="0">
                <a:latin typeface="Calibri Light" panose="020F0302020204030204" pitchFamily="34" charset="0"/>
                <a:cs typeface="Calibri Light" panose="020F0302020204030204" pitchFamily="34" charset="0"/>
              </a:rPr>
              <a:t>Adquisitivo.</a:t>
            </a:r>
          </a:p>
          <a:p>
            <a:pPr marL="0" indent="0" algn="just">
              <a:buNone/>
            </a:pPr>
            <a:endParaRPr lang="es-ES" sz="1600" dirty="0">
              <a:latin typeface="Calibri Light" panose="020F0302020204030204" pitchFamily="34" charset="0"/>
              <a:cs typeface="Calibri Light" panose="020F0302020204030204" pitchFamily="34" charset="0"/>
            </a:endParaRPr>
          </a:p>
        </p:txBody>
      </p:sp>
      <p:sp>
        <p:nvSpPr>
          <p:cNvPr id="6" name="Título 5"/>
          <p:cNvSpPr txBox="1">
            <a:spLocks noGrp="1"/>
          </p:cNvSpPr>
          <p:nvPr>
            <p:ph type="title"/>
          </p:nvPr>
        </p:nvSpPr>
        <p:spPr>
          <a:xfrm>
            <a:off x="1707718" y="635598"/>
            <a:ext cx="8776563" cy="523220"/>
          </a:xfrm>
          <a:prstGeom prst="rect">
            <a:avLst/>
          </a:prstGeom>
          <a:noFill/>
        </p:spPr>
        <p:txBody>
          <a:bodyPr wrap="square" rtlCol="0">
            <a:spAutoFit/>
          </a:bodyPr>
          <a:lstStyle/>
          <a:p>
            <a:r>
              <a:rPr lang="es-UY" sz="2800" dirty="0" smtClean="0">
                <a:latin typeface="+mj-lt"/>
              </a:rPr>
              <a:t>	Fuentes 			 						Glosario</a:t>
            </a:r>
          </a:p>
        </p:txBody>
      </p:sp>
    </p:spTree>
    <p:extLst>
      <p:ext uri="{BB962C8B-B14F-4D97-AF65-F5344CB8AC3E}">
        <p14:creationId xmlns:p14="http://schemas.microsoft.com/office/powerpoint/2010/main" val="426521791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themeOverride>
</file>

<file path=ppt/theme/themeOverride2.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ppt/theme/themeOverride3.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ppt/theme/themeOverride4.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docProps/app.xml><?xml version="1.0" encoding="utf-8"?>
<Properties xmlns="http://schemas.openxmlformats.org/officeDocument/2006/extended-properties" xmlns:vt="http://schemas.openxmlformats.org/officeDocument/2006/docPropsVTypes">
  <Template>Ion</Template>
  <TotalTime>35004</TotalTime>
  <Words>985</Words>
  <Application>Microsoft Office PowerPoint</Application>
  <PresentationFormat>Panorámica</PresentationFormat>
  <Paragraphs>57</Paragraphs>
  <Slides>8</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8</vt:i4>
      </vt:variant>
    </vt:vector>
  </HeadingPairs>
  <TitlesOfParts>
    <vt:vector size="15" baseType="lpstr">
      <vt:lpstr>Arial</vt:lpstr>
      <vt:lpstr>Calibri</vt:lpstr>
      <vt:lpstr>Calibri Light</vt:lpstr>
      <vt:lpstr>Century Gothic</vt:lpstr>
      <vt:lpstr>Wingdings 3</vt:lpstr>
      <vt:lpstr>Estela de condensación</vt:lpstr>
      <vt:lpstr>1_Ion</vt:lpstr>
      <vt:lpstr>Presentación de PowerPoint</vt:lpstr>
      <vt:lpstr>Presentación de PowerPoint</vt:lpstr>
      <vt:lpstr>Presentación de PowerPoint</vt:lpstr>
      <vt:lpstr>Presentación de PowerPoint</vt:lpstr>
      <vt:lpstr>Presentación de PowerPoint</vt:lpstr>
      <vt:lpstr>Presentación de PowerPoint</vt:lpstr>
      <vt:lpstr>Comparación Tarifaria en base a                       Paridad de Poder Adquisitivo (PPA)</vt:lpstr>
      <vt:lpstr> Fuentes           Glosario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Caramés</dc:creator>
  <cp:lastModifiedBy>Gorga, Guillermo</cp:lastModifiedBy>
  <cp:revision>179</cp:revision>
  <dcterms:created xsi:type="dcterms:W3CDTF">2021-06-13T23:16:35Z</dcterms:created>
  <dcterms:modified xsi:type="dcterms:W3CDTF">2023-12-13T17:33:43Z</dcterms:modified>
</cp:coreProperties>
</file>